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notesMasterIdLst>
    <p:notesMasterId r:id="rId11"/>
  </p:notesMasterIdLst>
  <p:sldIdLst>
    <p:sldId id="256" r:id="rId2"/>
    <p:sldId id="257" r:id="rId3"/>
    <p:sldId id="259" r:id="rId4"/>
    <p:sldId id="258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маев Далис Васильевич" initials="АДВ" lastIdx="1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6395" autoAdjust="0"/>
  </p:normalViewPr>
  <p:slideViewPr>
    <p:cSldViewPr>
      <p:cViewPr varScale="1">
        <p:scale>
          <a:sx n="113" d="100"/>
          <a:sy n="113" d="100"/>
        </p:scale>
        <p:origin x="-158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8C98E15-4DD6-405F-B170-69331FE76B22}" type="datetimeFigureOut">
              <a:rPr lang="ru-RU" smtClean="0"/>
              <a:pPr/>
              <a:t>28.05.2026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9E111AC-F420-410F-85D5-3098D017BCC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94561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E111AC-F420-410F-85D5-3098D017BCC5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1904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E111AC-F420-410F-85D5-3098D017BCC5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84721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49803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83643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96254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06808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87060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28.05.2026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83649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28.05.2026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69652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28.05.2026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05816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28.05.2026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06854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28.05.2026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32614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28.05.2026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70151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28.05.2026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9603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59632" y="770873"/>
            <a:ext cx="7175351" cy="1008112"/>
          </a:xfrm>
        </p:spPr>
        <p:txBody>
          <a:bodyPr/>
          <a:lstStyle/>
          <a:p>
            <a:pPr marL="182880" indent="0" algn="ctr">
              <a:buNone/>
            </a:pPr>
            <a:r>
              <a:rPr lang="ru-RU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Ежегодная семейная выплата  гражданам, имеющим двух и более детей</a:t>
            </a:r>
            <a:endParaRPr lang="ru-RU" sz="24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4874" y="3258492"/>
            <a:ext cx="4775558" cy="31837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32656"/>
            <a:ext cx="517525" cy="433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043608" y="332656"/>
            <a:ext cx="1296144" cy="43338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rgbClr val="002060"/>
                </a:solidFill>
              </a:rPr>
              <a:t>СОЦИАЛЬНЫЙ </a:t>
            </a:r>
            <a:br>
              <a:rPr lang="ru-RU" sz="1200" dirty="0" smtClean="0">
                <a:solidFill>
                  <a:srgbClr val="002060"/>
                </a:solidFill>
              </a:rPr>
            </a:br>
            <a:r>
              <a:rPr lang="ru-RU" sz="1200" dirty="0" smtClean="0">
                <a:solidFill>
                  <a:srgbClr val="002060"/>
                </a:solidFill>
              </a:rPr>
              <a:t>ФОНД РОССИИ</a:t>
            </a:r>
            <a:endParaRPr lang="ru-RU" sz="1200" dirty="0">
              <a:solidFill>
                <a:srgbClr val="002060"/>
              </a:solidFill>
            </a:endParaRPr>
          </a:p>
        </p:txBody>
      </p:sp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966" y="1268760"/>
            <a:ext cx="9170025" cy="31306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90596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20328" y="805529"/>
            <a:ext cx="7175351" cy="502717"/>
          </a:xfrm>
        </p:spPr>
        <p:txBody>
          <a:bodyPr/>
          <a:lstStyle/>
          <a:p>
            <a:pPr marL="182880"/>
            <a:r>
              <a:rPr lang="ru-RU" sz="24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Основания и условия назначения выплаты</a:t>
            </a:r>
            <a:endParaRPr lang="ru-RU" sz="2400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32656"/>
            <a:ext cx="517525" cy="433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043608" y="332656"/>
            <a:ext cx="1296144" cy="43338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СОЦИАЛЬНЫЙ</a:t>
            </a:r>
            <a:r>
              <a:rPr lang="ru-RU" sz="1200" dirty="0" smtClean="0">
                <a:solidFill>
                  <a:srgbClr val="002060"/>
                </a:solidFill>
              </a:rPr>
              <a:t> </a:t>
            </a:r>
            <a:br>
              <a:rPr lang="ru-RU" sz="1200" dirty="0" smtClean="0">
                <a:solidFill>
                  <a:srgbClr val="002060"/>
                </a:solidFill>
              </a:rPr>
            </a:br>
            <a:r>
              <a:rPr lang="ru-RU" sz="1200" dirty="0" smtClean="0">
                <a:solidFill>
                  <a:srgbClr val="002060"/>
                </a:solidFill>
              </a:rPr>
              <a:t>ФОНД РОССИИ</a:t>
            </a:r>
            <a:endParaRPr lang="ru-RU" sz="1200" dirty="0">
              <a:solidFill>
                <a:srgbClr val="00206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23528" y="1581484"/>
            <a:ext cx="1728192" cy="4320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Право имеют:</a:t>
            </a:r>
            <a:r>
              <a:rPr lang="ru-RU" dirty="0" smtClean="0"/>
              <a:t>: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23528" y="2132856"/>
            <a:ext cx="8568952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Работающие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родители (усыновители, опекуны, попечители), имеющие 2 и более детей,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являющихся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гражданами Российской Федерации и постоянно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проживающих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на территории Российской Федерации, при условии, что такие родители (усыновители, опекуны, попечители) являются гражданами Российской Федерации, постоянно проживают на территории Российской Федерации, являются налоговыми резидентами Российской Федерации и с их доходов от трудовой, предпринимательской и профессиональной деятельности уплачен налог на доходы физических лиц в году, предшествующем году обращения за назначением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Услуги.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229200"/>
            <a:ext cx="9169400" cy="19095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09898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32656"/>
            <a:ext cx="517525" cy="433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043608" y="332656"/>
            <a:ext cx="1296144" cy="43338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СОЦИАЛЬНЫЙ</a:t>
            </a:r>
            <a:r>
              <a:rPr lang="ru-RU" sz="1200" dirty="0" smtClean="0">
                <a:solidFill>
                  <a:srgbClr val="002060"/>
                </a:solidFill>
              </a:rPr>
              <a:t> </a:t>
            </a:r>
            <a:br>
              <a:rPr lang="ru-RU" sz="1200" dirty="0" smtClean="0">
                <a:solidFill>
                  <a:srgbClr val="002060"/>
                </a:solidFill>
              </a:rPr>
            </a:br>
            <a:r>
              <a:rPr lang="ru-RU" sz="1200" dirty="0" smtClean="0">
                <a:solidFill>
                  <a:srgbClr val="002060"/>
                </a:solidFill>
              </a:rPr>
              <a:t>ФОНД РОССИИ</a:t>
            </a:r>
            <a:endParaRPr lang="ru-RU" sz="1200" dirty="0">
              <a:solidFill>
                <a:srgbClr val="00206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-36512" y="906579"/>
            <a:ext cx="4356484" cy="4320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Условия для получения выплаты:</a:t>
            </a:r>
            <a:endParaRPr lang="ru-RU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51520" y="1369477"/>
            <a:ext cx="864096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spcAft>
                <a:spcPts val="0"/>
              </a:spcAft>
            </a:pPr>
            <a:r>
              <a:rPr lang="ru-RU" dirty="0" smtClean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1) </a:t>
            </a:r>
            <a:r>
              <a:rPr lang="ru-RU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наличие детей в возрасте до 18 лет и детей в возрасте до 23 лет, обучающихся в общеобразовательной организации, профессиональной образовательной организации или образовательной организации высшего образования по очной форме обучения (за исключением обучающихся </a:t>
            </a:r>
            <a:br>
              <a:rPr lang="ru-RU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по дополнительным образовательным программам), при отсутствии </a:t>
            </a:r>
            <a:br>
              <a:rPr lang="ru-RU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у родителей (усыновителей, опекунов, попечителей) задолженности </a:t>
            </a:r>
            <a:br>
              <a:rPr lang="ru-RU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по уплате алиментов</a:t>
            </a:r>
            <a:r>
              <a:rPr lang="ru-RU" dirty="0" smtClean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.</a:t>
            </a:r>
            <a:endParaRPr lang="ru-RU" sz="1400" dirty="0"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516426"/>
            <a:ext cx="9169400" cy="1762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250162" y="3344565"/>
            <a:ext cx="8642318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spcAft>
                <a:spcPts val="0"/>
              </a:spcAft>
            </a:pPr>
            <a:r>
              <a:rPr lang="ru-RU" dirty="0" smtClean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2) </a:t>
            </a:r>
            <a:r>
              <a:rPr lang="ru-RU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размер среднедушевого дохода семьи не превышает 1,5-кратную величину прожиточного минимума на душу населения, установленную </a:t>
            </a:r>
            <a:br>
              <a:rPr lang="ru-RU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в субъекте Российской Федерации по месту жительства (пребывания) или фактического проживания заявителя в соответствии с Федеральным законом от 24.10.1997 № 134-ФЗ «О прожиточном минимуме в Российской федерации» на год, предшествующий году обращения за </a:t>
            </a:r>
            <a:r>
              <a:rPr lang="ru-RU" dirty="0" smtClean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назначением ежегодной семейной выплаты.</a:t>
            </a:r>
            <a:endParaRPr lang="ru-RU" dirty="0"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287877" y="5324870"/>
            <a:ext cx="2593646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150000"/>
              </a:lnSpc>
              <a:spcAft>
                <a:spcPts val="0"/>
              </a:spcAft>
            </a:pPr>
            <a:r>
              <a:rPr lang="ru-RU" b="1" i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СДД*</a:t>
            </a:r>
            <a:r>
              <a:rPr lang="ru-RU" b="1" i="1" dirty="0" smtClean="0">
                <a:solidFill>
                  <a:srgbClr val="93E48E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ru-RU" b="1" dirty="0" smtClean="0">
                <a:solidFill>
                  <a:srgbClr val="15293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ru-RU" b="1" i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&lt; </a:t>
            </a:r>
            <a:r>
              <a:rPr lang="ru-RU" b="1" i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1.5 ПМ** </a:t>
            </a:r>
            <a:endParaRPr lang="ru-RU" sz="1400" dirty="0"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48296" y="6002015"/>
            <a:ext cx="3096344" cy="3351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150000"/>
              </a:lnSpc>
              <a:spcAft>
                <a:spcPts val="0"/>
              </a:spcAft>
            </a:pPr>
            <a:r>
              <a:rPr lang="ru-RU" sz="1200" b="1" i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**1.5 </a:t>
            </a:r>
            <a:r>
              <a:rPr lang="ru-RU" sz="1200" b="1" i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ПМ </a:t>
            </a:r>
            <a:r>
              <a:rPr lang="ru-RU" sz="1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прожиточный минимум</a:t>
            </a:r>
            <a:endParaRPr lang="ru-RU" sz="1200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53733" y="5727338"/>
            <a:ext cx="2952328" cy="6121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150000"/>
              </a:lnSpc>
              <a:spcAft>
                <a:spcPts val="0"/>
              </a:spcAft>
            </a:pPr>
            <a:r>
              <a:rPr lang="ru-RU" sz="1200" b="1" i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* </a:t>
            </a:r>
            <a:r>
              <a:rPr lang="ru-RU" sz="12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среднедушевой </a:t>
            </a:r>
            <a:r>
              <a:rPr lang="ru-RU" sz="1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доход </a:t>
            </a:r>
            <a:r>
              <a:rPr lang="ru-RU" sz="12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семьи</a:t>
            </a:r>
          </a:p>
          <a:p>
            <a:pPr indent="450215" algn="just">
              <a:lnSpc>
                <a:spcPct val="150000"/>
              </a:lnSpc>
              <a:spcAft>
                <a:spcPts val="0"/>
              </a:spcAft>
            </a:pPr>
            <a:endParaRPr lang="ru-RU" sz="1200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3482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32656"/>
            <a:ext cx="517525" cy="433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043608" y="332656"/>
            <a:ext cx="1296144" cy="43338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rgbClr val="002060"/>
                </a:solidFill>
              </a:rPr>
              <a:t>СОЦИАЛЬНЫЙ </a:t>
            </a:r>
            <a:br>
              <a:rPr lang="ru-RU" sz="1200" dirty="0" smtClean="0">
                <a:solidFill>
                  <a:srgbClr val="002060"/>
                </a:solidFill>
              </a:rPr>
            </a:br>
            <a:r>
              <a:rPr lang="ru-RU" sz="1200" dirty="0" smtClean="0">
                <a:solidFill>
                  <a:srgbClr val="002060"/>
                </a:solidFill>
              </a:rPr>
              <a:t>ФОНД РОССИИ</a:t>
            </a:r>
            <a:endParaRPr lang="ru-RU" sz="1200" dirty="0">
              <a:solidFill>
                <a:srgbClr val="00206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403475" y="766043"/>
            <a:ext cx="4464496" cy="4320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Сроки и порядок подачи заявления</a:t>
            </a:r>
            <a:endParaRPr lang="ru-RU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48802" y="1702147"/>
            <a:ext cx="831236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spcAft>
                <a:spcPts val="0"/>
              </a:spcAft>
            </a:pPr>
            <a:r>
              <a:rPr lang="ru-RU" sz="1600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Заявитель </a:t>
            </a:r>
            <a:r>
              <a:rPr lang="ru-RU" sz="16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имеет право подать заявление о назначении ежегодной семейной выплаты с 1 июня до 1 октября года, следующего за годом, за который исчислен налог на доходы физических лиц</a:t>
            </a:r>
            <a:r>
              <a:rPr lang="ru-RU" sz="1600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.</a:t>
            </a:r>
            <a:endParaRPr lang="ru-RU" dirty="0" smtClean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540" y="5373216"/>
            <a:ext cx="9169400" cy="19095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408235" y="3084259"/>
            <a:ext cx="8352929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/>
            <a:r>
              <a:rPr lang="ru-RU" sz="1600" dirty="0" smtClean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1)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в электронном виде посредством ЕПГУ;</a:t>
            </a:r>
          </a:p>
          <a:p>
            <a:pPr indent="450215" algn="just"/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2) в МФЦ;</a:t>
            </a:r>
          </a:p>
          <a:p>
            <a:pPr indent="450215" algn="just"/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3) лично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59120" y="1198091"/>
            <a:ext cx="3010766" cy="5040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Сроки подачи заявления:</a:t>
            </a:r>
            <a:endParaRPr lang="ru-RU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 flipV="1">
            <a:off x="461574" y="2545278"/>
            <a:ext cx="2808312" cy="67859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59121" y="2545278"/>
            <a:ext cx="3376776" cy="52368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Способы подачи заявления:</a:t>
            </a:r>
            <a:endParaRPr lang="ru-RU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59121" y="3948994"/>
            <a:ext cx="3664807" cy="48811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Сведения о форме заявления:</a:t>
            </a:r>
            <a:endParaRPr lang="ru-RU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59120" y="4437112"/>
            <a:ext cx="834532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spcAft>
                <a:spcPts val="0"/>
              </a:spcAft>
            </a:pPr>
            <a:r>
              <a:rPr lang="ru-RU" sz="1600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Форма заявления утверждена </a:t>
            </a:r>
            <a:r>
              <a:rPr lang="ru-RU" sz="1600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постановлением Правительства Российской Федерации от 27 декабря 2025 г. № 2173 «Об осуществлении ежегодной семейной выплаты гражданам Российской Федерации, имеющим 2 и более детей».</a:t>
            </a:r>
          </a:p>
        </p:txBody>
      </p:sp>
    </p:spTree>
    <p:extLst>
      <p:ext uri="{BB962C8B-B14F-4D97-AF65-F5344CB8AC3E}">
        <p14:creationId xmlns:p14="http://schemas.microsoft.com/office/powerpoint/2010/main" val="1312400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91" y="4976292"/>
            <a:ext cx="945264" cy="7569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32656"/>
            <a:ext cx="517525" cy="433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043608" y="332656"/>
            <a:ext cx="1296144" cy="43338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rgbClr val="002060"/>
                </a:solidFill>
              </a:rPr>
              <a:t>СОЦИАЛЬНЫЙ </a:t>
            </a:r>
            <a:br>
              <a:rPr lang="ru-RU" sz="1200" dirty="0" smtClean="0">
                <a:solidFill>
                  <a:srgbClr val="002060"/>
                </a:solidFill>
              </a:rPr>
            </a:br>
            <a:r>
              <a:rPr lang="ru-RU" sz="1200" dirty="0" smtClean="0">
                <a:solidFill>
                  <a:srgbClr val="002060"/>
                </a:solidFill>
              </a:rPr>
              <a:t>ФОНД РОССИИ</a:t>
            </a:r>
            <a:endParaRPr lang="ru-RU" sz="1200" dirty="0">
              <a:solidFill>
                <a:srgbClr val="00206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59121" y="766043"/>
            <a:ext cx="2656695" cy="4320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Перечень документов</a:t>
            </a:r>
            <a:endParaRPr lang="ru-RU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19016" y="1091128"/>
            <a:ext cx="8573464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spcAft>
                <a:spcPts val="0"/>
              </a:spcAft>
            </a:pPr>
            <a:r>
              <a:rPr lang="ru-RU" sz="1600" b="1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Документы (копии документов, сведения)</a:t>
            </a:r>
            <a:r>
              <a:rPr lang="ru-RU" sz="1600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, необходимые для назначения и осуществления ежегодной семейной выплаты, </a:t>
            </a:r>
            <a:r>
              <a:rPr lang="ru-RU" sz="1600" dirty="0" smtClean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перечень </a:t>
            </a:r>
            <a:r>
              <a:rPr lang="ru-RU" sz="1600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которых утвержден постановлением Правительства </a:t>
            </a:r>
            <a:r>
              <a:rPr lang="ru-RU" sz="1600" dirty="0" smtClean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№ </a:t>
            </a:r>
            <a:r>
              <a:rPr lang="ru-RU" sz="1600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2173, </a:t>
            </a:r>
            <a:r>
              <a:rPr lang="ru-RU" sz="1600" b="1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запрашиваются территориальным органом Фонда в рамках межведомственного электронного взаимодействия</a:t>
            </a:r>
            <a:r>
              <a:rPr lang="ru-RU" sz="1600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в государственных органах, органах местного самоуправления, организациях, подведомственных этим органам, в распоряжении которых находятся такие документы (копии документов, сведения</a:t>
            </a:r>
            <a:r>
              <a:rPr lang="ru-RU" sz="1600" dirty="0" smtClean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).</a:t>
            </a:r>
            <a:endParaRPr lang="ru-RU" sz="1200" dirty="0"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400" y="5493491"/>
            <a:ext cx="9169400" cy="19095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259120" y="1198091"/>
            <a:ext cx="3010766" cy="5040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 flipV="1">
            <a:off x="461574" y="2545278"/>
            <a:ext cx="2808312" cy="67859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19016" y="2914189"/>
            <a:ext cx="8573464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spcAft>
                <a:spcPts val="0"/>
              </a:spcAft>
            </a:pPr>
            <a:r>
              <a:rPr lang="ru-RU" sz="1600" b="1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Документы (сведения) компетентного органа иностранного государства</a:t>
            </a:r>
            <a:r>
              <a:rPr lang="ru-RU" sz="1600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, </a:t>
            </a:r>
            <a:r>
              <a:rPr lang="ru-RU" sz="1600" b="1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подтверждающие размер доходов,</a:t>
            </a:r>
            <a:r>
              <a:rPr lang="ru-RU" sz="1600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а также документы компетентного органа иностранного государства </a:t>
            </a:r>
            <a:r>
              <a:rPr lang="ru-RU" sz="1600" b="1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о регистрации записи акта гражданского состояния и об установлении опеки (попечительства) представляются заявителем.</a:t>
            </a:r>
            <a:r>
              <a:rPr lang="ru-RU" sz="1600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Указанные документы должны быть легализованы в порядке, установленном законодательством Российской Федерации, если иное не предусмотрено международными договорами, с приложением заверенного в установленном порядке перевода указанных документов на русский язык</a:t>
            </a:r>
            <a:r>
              <a:rPr lang="ru-RU" sz="1600" dirty="0" smtClean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.</a:t>
            </a:r>
            <a:endParaRPr lang="ru-RU" sz="1600" dirty="0"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95642" y="4916016"/>
            <a:ext cx="8501456" cy="914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450215" algn="just">
              <a:spcAft>
                <a:spcPts val="0"/>
              </a:spcAft>
            </a:pPr>
            <a:r>
              <a:rPr lang="ru-RU" sz="16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Территориальный </a:t>
            </a:r>
            <a:r>
              <a:rPr lang="ru-RU" sz="16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орган Фонда вправе проверять достоверность </a:t>
            </a:r>
            <a:r>
              <a:rPr lang="en-US" sz="16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  </a:t>
            </a:r>
          </a:p>
          <a:p>
            <a:pPr indent="450215" algn="just">
              <a:spcAft>
                <a:spcPts val="0"/>
              </a:spcAft>
            </a:pPr>
            <a:r>
              <a:rPr lang="ru-RU" sz="16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представленных </a:t>
            </a:r>
            <a:r>
              <a:rPr lang="ru-RU" sz="16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заявителем документов (сведений), а также указанных в </a:t>
            </a:r>
            <a:r>
              <a:rPr lang="en-US" sz="16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</a:p>
          <a:p>
            <a:pPr indent="450215" algn="just">
              <a:spcAft>
                <a:spcPts val="0"/>
              </a:spcAft>
            </a:pPr>
            <a:r>
              <a:rPr lang="ru-RU" sz="16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заявлении </a:t>
            </a:r>
            <a:r>
              <a:rPr lang="ru-RU" sz="16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о назначении ежегодной семейной выплаты сведений. </a:t>
            </a:r>
            <a:endParaRPr lang="ru-RU" sz="1600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8305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32656"/>
            <a:ext cx="517525" cy="433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043608" y="332656"/>
            <a:ext cx="1296144" cy="43338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rgbClr val="002060"/>
                </a:solidFill>
              </a:rPr>
              <a:t>СОЦИАЛЬНЫЙ </a:t>
            </a:r>
            <a:br>
              <a:rPr lang="ru-RU" sz="1200" dirty="0" smtClean="0">
                <a:solidFill>
                  <a:srgbClr val="002060"/>
                </a:solidFill>
              </a:rPr>
            </a:br>
            <a:r>
              <a:rPr lang="ru-RU" sz="1200" dirty="0" smtClean="0">
                <a:solidFill>
                  <a:srgbClr val="002060"/>
                </a:solidFill>
              </a:rPr>
              <a:t>ФОНД РОССИИ</a:t>
            </a:r>
            <a:endParaRPr lang="ru-RU" sz="1200" dirty="0">
              <a:solidFill>
                <a:srgbClr val="00206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350864" y="938904"/>
            <a:ext cx="2296656" cy="4320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Расчет выплаты</a:t>
            </a:r>
            <a:endParaRPr lang="ru-RU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43011" y="1733748"/>
            <a:ext cx="831236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spcAft>
                <a:spcPts val="0"/>
              </a:spcAft>
            </a:pPr>
            <a:r>
              <a:rPr lang="ru-RU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Размер выплаты определяется как разница между суммой расчетного исчисленного налога на доходы физических лиц с доходов заявителя, полученных в году, предшествующем году обращения за назначением выплаты, и суммой, исчисленной с того же дохода в размере 6 процентов. 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358784"/>
            <a:ext cx="9169400" cy="19095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259120" y="1198091"/>
            <a:ext cx="3010766" cy="5040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401483" y="4221088"/>
            <a:ext cx="819701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spcAft>
                <a:spcPts val="0"/>
              </a:spcAft>
            </a:pPr>
            <a:r>
              <a:rPr lang="ru-RU" b="1" dirty="0">
                <a:solidFill>
                  <a:srgbClr val="15293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Размер </a:t>
            </a:r>
            <a:r>
              <a:rPr lang="ru-RU" dirty="0">
                <a:solidFill>
                  <a:srgbClr val="15293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выплаты будет </a:t>
            </a:r>
            <a:r>
              <a:rPr lang="ru-RU" b="1" dirty="0">
                <a:solidFill>
                  <a:srgbClr val="15293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индивидуальным </a:t>
            </a:r>
            <a:r>
              <a:rPr lang="ru-RU" dirty="0">
                <a:solidFill>
                  <a:srgbClr val="15293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для каждой семьи — </a:t>
            </a:r>
            <a:r>
              <a:rPr lang="ru-RU" dirty="0" smtClean="0">
                <a:solidFill>
                  <a:srgbClr val="15293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/>
            </a:r>
            <a:br>
              <a:rPr lang="ru-RU" dirty="0" smtClean="0">
                <a:solidFill>
                  <a:srgbClr val="15293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</a:br>
            <a:r>
              <a:rPr lang="ru-RU" dirty="0" smtClean="0">
                <a:solidFill>
                  <a:srgbClr val="15293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он </a:t>
            </a:r>
            <a:r>
              <a:rPr lang="ru-RU" dirty="0">
                <a:solidFill>
                  <a:srgbClr val="15293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зависит от </a:t>
            </a:r>
            <a:r>
              <a:rPr lang="ru-RU" dirty="0" smtClean="0">
                <a:solidFill>
                  <a:srgbClr val="15293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доходов (полученных в результате трудовой, предпринимательской и профессиональной деятельности), </a:t>
            </a:r>
            <a:r>
              <a:rPr lang="ru-RU" dirty="0">
                <a:solidFill>
                  <a:srgbClr val="15293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с </a:t>
            </a:r>
            <a:r>
              <a:rPr lang="ru-RU" dirty="0" smtClean="0">
                <a:solidFill>
                  <a:srgbClr val="15293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которых </a:t>
            </a:r>
            <a:r>
              <a:rPr lang="ru-RU" dirty="0">
                <a:solidFill>
                  <a:srgbClr val="15293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был уплачен </a:t>
            </a:r>
            <a:r>
              <a:rPr lang="ru-RU" dirty="0" smtClean="0">
                <a:solidFill>
                  <a:srgbClr val="15293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НДФЛ, за год, предшествующему году обращения за выплатой.</a:t>
            </a:r>
            <a:endParaRPr lang="ru-RU" dirty="0"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67544" y="2708920"/>
            <a:ext cx="8064896" cy="21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0"/>
              </a:spcAft>
            </a:pPr>
            <a:r>
              <a:rPr lang="ru-RU" dirty="0" smtClean="0">
                <a:solidFill>
                  <a:schemeClr val="tx1"/>
                </a:solidFill>
                <a:latin typeface="Arial"/>
                <a:ea typeface="Calibri"/>
                <a:cs typeface="Times New Roman"/>
              </a:rPr>
              <a:t> 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923928" y="3501008"/>
            <a:ext cx="4392488" cy="914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400682" y="3244334"/>
            <a:ext cx="791573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Выплата  =   расчетный НДФЛ  -   расчетная сумма в </a:t>
            </a:r>
            <a:r>
              <a:rPr lang="ru-RU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6%</a:t>
            </a:r>
            <a:endParaRPr lang="ru-RU" b="1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за 2025 год             с доходов за 2025 год</a:t>
            </a:r>
            <a:endParaRPr lang="ru-RU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8526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6915" y="3484098"/>
            <a:ext cx="391386" cy="2391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32656"/>
            <a:ext cx="517525" cy="433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043608" y="332656"/>
            <a:ext cx="1296144" cy="43338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rgbClr val="002060"/>
                </a:solidFill>
              </a:rPr>
              <a:t>СОЦИАЛЬНЫЙ </a:t>
            </a:r>
            <a:br>
              <a:rPr lang="ru-RU" sz="1200" dirty="0" smtClean="0">
                <a:solidFill>
                  <a:srgbClr val="002060"/>
                </a:solidFill>
              </a:rPr>
            </a:br>
            <a:r>
              <a:rPr lang="ru-RU" sz="1200" dirty="0" smtClean="0">
                <a:solidFill>
                  <a:srgbClr val="002060"/>
                </a:solidFill>
              </a:rPr>
              <a:t>ФОНД РОССИИ</a:t>
            </a:r>
            <a:endParaRPr lang="ru-RU" sz="1200" dirty="0">
              <a:solidFill>
                <a:srgbClr val="00206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803495" y="742757"/>
            <a:ext cx="5392999" cy="4320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Оценка права на ежегодную семейную выплату</a:t>
            </a:r>
            <a:endParaRPr lang="ru-RU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23531" y="1198091"/>
            <a:ext cx="8496942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42900" algn="just">
              <a:lnSpc>
                <a:spcPct val="115000"/>
              </a:lnSpc>
              <a:spcBef>
                <a:spcPts val="1100"/>
              </a:spcBef>
              <a:spcAft>
                <a:spcPts val="0"/>
              </a:spcAft>
            </a:pPr>
            <a:r>
              <a:rPr lang="ru-RU" sz="1600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Среднедушевой доход семьи при назначении выплаты рассчитывается исходя из суммы доходов всех членов семьи за год, предшествующий году обращения за назначением выплаты, в том числе доходов, с которых исчислен налог на доходы физических лиц, и иных видов доходов, путем деления одной двенадцатой суммы указанных доходов на количество членов семьи</a:t>
            </a:r>
            <a:r>
              <a:rPr lang="ru-RU" sz="1600" dirty="0" smtClean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.</a:t>
            </a:r>
            <a:endParaRPr lang="ru-RU" sz="1600" dirty="0"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15" y="5373216"/>
            <a:ext cx="9169400" cy="19095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259120" y="1198091"/>
            <a:ext cx="3010766" cy="5040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 flipV="1">
            <a:off x="461574" y="2545278"/>
            <a:ext cx="2808312" cy="67859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23531" y="2729482"/>
            <a:ext cx="8496942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42900" algn="just"/>
            <a:r>
              <a:rPr lang="ru-RU" sz="1600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При определении права на выплату учитывается наличие у заявителя и членов его семьи движимого и недвижимого имущества</a:t>
            </a:r>
            <a:r>
              <a:rPr lang="ru-RU" sz="1600" dirty="0" smtClean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.</a:t>
            </a:r>
          </a:p>
          <a:p>
            <a:pPr indent="342900" algn="just"/>
            <a:r>
              <a:rPr lang="ru-RU" sz="1600" dirty="0" smtClean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В </a:t>
            </a:r>
            <a:r>
              <a:rPr lang="ru-RU" sz="1600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состав семьи, учитываемый при определении права на выплату и при расчете среднедушевого дохода семьи, </a:t>
            </a:r>
            <a:r>
              <a:rPr lang="ru-RU" sz="1600" dirty="0" smtClean="0">
                <a:solidFill>
                  <a:srgbClr val="00B05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включаются      : </a:t>
            </a:r>
            <a:endParaRPr lang="ru-RU" sz="1600" dirty="0" smtClean="0"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 indent="342900" algn="just"/>
            <a:r>
              <a:rPr lang="ru-RU" sz="1600" dirty="0" smtClean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- </a:t>
            </a:r>
            <a:r>
              <a:rPr lang="ru-RU" sz="1600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заявитель, </a:t>
            </a:r>
            <a:endParaRPr lang="ru-RU" sz="1600" dirty="0"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indent="342900" algn="just"/>
            <a:r>
              <a:rPr lang="ru-RU" sz="1600" dirty="0" smtClean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- его </a:t>
            </a:r>
            <a:r>
              <a:rPr lang="ru-RU" sz="1600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супруг (супруга), </a:t>
            </a:r>
            <a:endParaRPr lang="ru-RU" sz="1600" dirty="0"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algn="just"/>
            <a:r>
              <a:rPr lang="ru-RU" sz="1600" dirty="0" smtClean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     - </a:t>
            </a:r>
            <a:r>
              <a:rPr lang="ru-RU" sz="1600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его несовершеннолетние дети, дети, находящиеся под его опекой (попечительством), его дети в возрасте до 23 лет, обучающиеся </a:t>
            </a:r>
            <a:br>
              <a:rPr lang="ru-RU" sz="1600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</a:br>
            <a:r>
              <a:rPr lang="ru-RU" sz="1600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в общеобразовательной организации, профессиональной образовательной организации или образовательной организации высшего образования </a:t>
            </a:r>
            <a:br>
              <a:rPr lang="ru-RU" sz="1600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</a:br>
            <a:r>
              <a:rPr lang="ru-RU" sz="1600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по очной форме обучения (за исключением обучающихся по дополнительным образовательным программам</a:t>
            </a:r>
            <a:r>
              <a:rPr lang="ru-RU" sz="1600" dirty="0" smtClean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).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6171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1008697"/>
            <a:ext cx="356562" cy="356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32656"/>
            <a:ext cx="517525" cy="433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043608" y="332656"/>
            <a:ext cx="1296144" cy="43338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rgbClr val="002060"/>
                </a:solidFill>
              </a:rPr>
              <a:t>СОЦИАЛЬНЫЙ </a:t>
            </a:r>
            <a:br>
              <a:rPr lang="ru-RU" sz="1200" dirty="0" smtClean="0">
                <a:solidFill>
                  <a:srgbClr val="002060"/>
                </a:solidFill>
              </a:rPr>
            </a:br>
            <a:r>
              <a:rPr lang="ru-RU" sz="1200" dirty="0" smtClean="0">
                <a:solidFill>
                  <a:srgbClr val="002060"/>
                </a:solidFill>
              </a:rPr>
              <a:t>ФОНД РОССИИ</a:t>
            </a:r>
            <a:endParaRPr lang="ru-RU" sz="1200" dirty="0">
              <a:solidFill>
                <a:srgbClr val="002060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358784"/>
            <a:ext cx="9169400" cy="19095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259120" y="1198091"/>
            <a:ext cx="3010766" cy="5040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 flipV="1">
            <a:off x="461574" y="2545278"/>
            <a:ext cx="2808312" cy="67859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59120" y="766043"/>
            <a:ext cx="8633360" cy="52742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42900" algn="just">
              <a:lnSpc>
                <a:spcPct val="115000"/>
              </a:lnSpc>
              <a:spcAft>
                <a:spcPts val="0"/>
              </a:spcAft>
            </a:pPr>
            <a:r>
              <a:rPr lang="ru-RU" sz="1400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В состав семьи, учитываемый при определении права на выплату и при расчете среднедушевого дохода семьи, </a:t>
            </a:r>
            <a:r>
              <a:rPr lang="ru-RU" sz="1400" dirty="0">
                <a:solidFill>
                  <a:srgbClr val="FF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не </a:t>
            </a:r>
            <a:r>
              <a:rPr lang="ru-RU" sz="1400" dirty="0" smtClean="0">
                <a:solidFill>
                  <a:srgbClr val="FF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включаются       :</a:t>
            </a:r>
            <a:endParaRPr lang="ru-RU" sz="1400" dirty="0"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indent="342900" algn="just">
              <a:lnSpc>
                <a:spcPct val="115000"/>
              </a:lnSpc>
              <a:spcAft>
                <a:spcPts val="0"/>
              </a:spcAft>
            </a:pPr>
            <a:r>
              <a:rPr lang="ru-RU" sz="1400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1) лица, лишенные родительских прав или ограниченные в родительских правах в отношении детей, включаемых в состав семьи при расчете среднедушевого дохода;</a:t>
            </a:r>
            <a:endParaRPr lang="ru-RU" sz="1400" dirty="0"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indent="342900" algn="just">
              <a:lnSpc>
                <a:spcPct val="115000"/>
              </a:lnSpc>
              <a:spcAft>
                <a:spcPts val="0"/>
              </a:spcAft>
            </a:pPr>
            <a:r>
              <a:rPr lang="ru-RU" sz="1400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2) лица, находящиеся на полном государственном обеспечении, за исключением заявителя, а также детей, находящихся под его опекой (попечительством). </a:t>
            </a:r>
            <a:endParaRPr lang="ru-RU" sz="1400" dirty="0"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indent="342900" algn="just">
              <a:lnSpc>
                <a:spcPct val="115000"/>
              </a:lnSpc>
              <a:spcAft>
                <a:spcPts val="0"/>
              </a:spcAft>
            </a:pPr>
            <a:r>
              <a:rPr lang="ru-RU" sz="1400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3) военнослужащие, проходящие военную службу по призыву, а также военнослужащие, обучающиеся в военных профессиональных образовательных организациях и военных образовательных организациях высшего образования и не заключившие контракт о прохождении военной службы;</a:t>
            </a:r>
            <a:endParaRPr lang="ru-RU" sz="1400" dirty="0"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indent="342900" algn="just">
              <a:lnSpc>
                <a:spcPct val="115000"/>
              </a:lnSpc>
              <a:spcAft>
                <a:spcPts val="0"/>
              </a:spcAft>
            </a:pPr>
            <a:r>
              <a:rPr lang="ru-RU" sz="1400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4) лица, отбывающие наказание в виде лишения свободы;</a:t>
            </a:r>
            <a:endParaRPr lang="ru-RU" sz="1400" dirty="0"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indent="342900" algn="just">
              <a:lnSpc>
                <a:spcPct val="115000"/>
              </a:lnSpc>
              <a:spcAft>
                <a:spcPts val="0"/>
              </a:spcAft>
            </a:pPr>
            <a:r>
              <a:rPr lang="ru-RU" sz="1400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5) лица, находящиеся на принудительном лечении по решению суда;</a:t>
            </a:r>
            <a:endParaRPr lang="ru-RU" sz="1400" dirty="0"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indent="342900" algn="just">
              <a:lnSpc>
                <a:spcPct val="115000"/>
              </a:lnSpc>
              <a:spcAft>
                <a:spcPts val="0"/>
              </a:spcAft>
            </a:pPr>
            <a:r>
              <a:rPr lang="ru-RU" sz="1400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6) лица, в отношении которых применена мера пресечения в виде заключения под стражу;</a:t>
            </a:r>
            <a:endParaRPr lang="ru-RU" sz="1400" dirty="0"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indent="342900" algn="just">
              <a:lnSpc>
                <a:spcPct val="115000"/>
              </a:lnSpc>
              <a:spcAft>
                <a:spcPts val="0"/>
              </a:spcAft>
            </a:pPr>
            <a:r>
              <a:rPr lang="ru-RU" sz="1400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7) лица, признанные безвестно отсутствующими или объявленные умершими;</a:t>
            </a:r>
            <a:endParaRPr lang="ru-RU" sz="1400" dirty="0"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indent="342900" algn="just">
              <a:lnSpc>
                <a:spcPct val="115000"/>
              </a:lnSpc>
              <a:spcAft>
                <a:spcPts val="0"/>
              </a:spcAft>
            </a:pPr>
            <a:r>
              <a:rPr lang="ru-RU" sz="1400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8) лица, находящиеся в розыске;</a:t>
            </a:r>
            <a:endParaRPr lang="ru-RU" sz="1400" dirty="0"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indent="342900" algn="just">
              <a:lnSpc>
                <a:spcPct val="115000"/>
              </a:lnSpc>
              <a:spcAft>
                <a:spcPts val="0"/>
              </a:spcAft>
            </a:pPr>
            <a:r>
              <a:rPr lang="ru-RU" sz="1400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9) состоящие в браке:</a:t>
            </a:r>
            <a:endParaRPr lang="ru-RU" sz="1400" dirty="0"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indent="342900" algn="just">
              <a:lnSpc>
                <a:spcPct val="115000"/>
              </a:lnSpc>
              <a:spcAft>
                <a:spcPts val="0"/>
              </a:spcAft>
            </a:pPr>
            <a:r>
              <a:rPr lang="ru-RU" sz="1400" dirty="0" smtClean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   - </a:t>
            </a:r>
            <a:r>
              <a:rPr lang="ru-RU" sz="1400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несовершеннолетние дети;</a:t>
            </a:r>
            <a:endParaRPr lang="ru-RU" sz="1400" dirty="0"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indent="342900" algn="just">
              <a:lnSpc>
                <a:spcPct val="115000"/>
              </a:lnSpc>
              <a:spcAft>
                <a:spcPts val="0"/>
              </a:spcAft>
            </a:pPr>
            <a:r>
              <a:rPr lang="ru-RU" sz="1400" dirty="0" smtClean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   - дети</a:t>
            </a:r>
            <a:r>
              <a:rPr lang="ru-RU" sz="1400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, находящиеся под опекой (попечительством) заявителя;</a:t>
            </a:r>
            <a:endParaRPr lang="ru-RU" sz="1400" dirty="0"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indent="342900" algn="just">
              <a:lnSpc>
                <a:spcPct val="115000"/>
              </a:lnSpc>
              <a:spcAft>
                <a:spcPts val="0"/>
              </a:spcAft>
            </a:pPr>
            <a:r>
              <a:rPr lang="ru-RU" sz="1400" dirty="0" smtClean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   -дети </a:t>
            </a:r>
            <a:r>
              <a:rPr lang="ru-RU" sz="1400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в возрасте до 23 лет, обучающиеся в общеобразовательной организации, профессиональной образовательной организации или образовательной организации высшего образования по очной форме обучения.</a:t>
            </a:r>
            <a:endParaRPr lang="ru-RU" sz="1400" dirty="0"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4685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32656"/>
            <a:ext cx="517525" cy="433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043608" y="332656"/>
            <a:ext cx="1296144" cy="43338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rgbClr val="002060"/>
                </a:solidFill>
              </a:rPr>
              <a:t>СОЦИАЛЬНЫЙ </a:t>
            </a:r>
            <a:br>
              <a:rPr lang="ru-RU" sz="1200" dirty="0" smtClean="0">
                <a:solidFill>
                  <a:srgbClr val="002060"/>
                </a:solidFill>
              </a:rPr>
            </a:br>
            <a:r>
              <a:rPr lang="ru-RU" sz="1200" dirty="0" smtClean="0">
                <a:solidFill>
                  <a:srgbClr val="002060"/>
                </a:solidFill>
              </a:rPr>
              <a:t>ФОНД РОССИИ</a:t>
            </a:r>
            <a:endParaRPr lang="ru-RU" sz="1200" dirty="0">
              <a:solidFill>
                <a:srgbClr val="002060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358784"/>
            <a:ext cx="9169400" cy="19095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259120" y="1198091"/>
            <a:ext cx="3010766" cy="5040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 flipV="1">
            <a:off x="461574" y="2545278"/>
            <a:ext cx="2808312" cy="67859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59120" y="766043"/>
            <a:ext cx="8633360" cy="3838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42900" algn="ctr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solidFill>
                  <a:schemeClr val="tx2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Нормативно-справочная информация</a:t>
            </a:r>
            <a:endParaRPr lang="ru-RU" dirty="0">
              <a:solidFill>
                <a:schemeClr val="tx2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67544" y="1450119"/>
            <a:ext cx="8280920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spcAft>
                <a:spcPts val="0"/>
              </a:spcAft>
              <a:buAutoNum type="arabicPeriod"/>
            </a:pPr>
            <a:endParaRPr lang="ru-RU" sz="1400" dirty="0"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marL="342900" indent="-342900" algn="just">
              <a:lnSpc>
                <a:spcPct val="150000"/>
              </a:lnSpc>
              <a:spcAft>
                <a:spcPts val="0"/>
              </a:spcAft>
              <a:buAutoNum type="arabicPeriod"/>
            </a:pPr>
            <a:r>
              <a:rPr lang="ru-RU" dirty="0" smtClean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Федеральный закон Российской федерации от 13 июля 2024 года  </a:t>
            </a:r>
            <a:br>
              <a:rPr lang="ru-RU" dirty="0" smtClean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</a:br>
            <a:r>
              <a:rPr lang="ru-RU" dirty="0" smtClean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№ 179-ФЗ «О ежегодной семейной выплате гражданам Российской Федерации, имеющим двух и более детей». </a:t>
            </a:r>
          </a:p>
          <a:p>
            <a:pPr marL="342900" indent="-342900" algn="just">
              <a:lnSpc>
                <a:spcPct val="150000"/>
              </a:lnSpc>
              <a:spcAft>
                <a:spcPts val="0"/>
              </a:spcAft>
              <a:buAutoNum type="arabicPeriod"/>
            </a:pPr>
            <a:endParaRPr lang="ru-RU" dirty="0" smtClean="0"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50000"/>
              </a:lnSpc>
              <a:buFontTx/>
              <a:buAutoNum type="arabicPeriod"/>
            </a:pPr>
            <a:r>
              <a:rPr lang="ru-RU" dirty="0">
                <a:solidFill>
                  <a:prstClr val="black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Постановлением Правительства Российской Федерации от 27 декабря 2025 г. № 2173 «Об осуществлении ежегодной семейной выплаты гражданам Российской Федерации, имеющим 2 и более детей».</a:t>
            </a:r>
          </a:p>
          <a:p>
            <a:pPr marL="342900" indent="-342900" algn="just">
              <a:lnSpc>
                <a:spcPct val="150000"/>
              </a:lnSpc>
              <a:spcAft>
                <a:spcPts val="0"/>
              </a:spcAft>
              <a:buAutoNum type="arabicPeriod"/>
            </a:pPr>
            <a:endParaRPr lang="ru-RU" dirty="0"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marL="342900" indent="-342900" algn="just">
              <a:lnSpc>
                <a:spcPct val="150000"/>
              </a:lnSpc>
              <a:spcAft>
                <a:spcPts val="0"/>
              </a:spcAft>
              <a:buAutoNum type="arabicPeriod"/>
            </a:pPr>
            <a:endParaRPr lang="ru-RU" dirty="0"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3606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426</TotalTime>
  <Words>782</Words>
  <Application>Microsoft Office PowerPoint</Application>
  <PresentationFormat>Экран (4:3)</PresentationFormat>
  <Paragraphs>67</Paragraphs>
  <Slides>9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Ежегодная семейная выплата  гражданам, имеющим двух и более детей</vt:lpstr>
      <vt:lpstr>Основания и условия назначения выплаты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Ежегодная семейная выплата</dc:title>
  <dc:creator>Аграновская Екатерина Николаевна</dc:creator>
  <cp:lastModifiedBy>Брусова Елена Владимировна</cp:lastModifiedBy>
  <cp:revision>56</cp:revision>
  <dcterms:created xsi:type="dcterms:W3CDTF">2026-04-03T08:11:47Z</dcterms:created>
  <dcterms:modified xsi:type="dcterms:W3CDTF">2026-05-28T07:03:40Z</dcterms:modified>
</cp:coreProperties>
</file>